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embeddedFontLst>
    <p:embeddedFont>
      <p:font typeface="Teko"/>
      <p:regular r:id="rId62"/>
      <p:bold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Teko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3" Type="http://schemas.openxmlformats.org/officeDocument/2006/relationships/font" Target="fonts/Tek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422cdcd29_9_0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6422cdcd29_9_0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422cdcd29_3_595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6422cdcd29_3_595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422cdcd29_3_610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6422cdcd29_3_610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422cdcd29_3_626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6422cdcd29_3_626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422cdcd29_3_638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6422cdcd29_3_638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422cdcd29_3_653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6422cdcd29_3_653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422cdcd29_3_665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6422cdcd29_3_665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422cdcd29_3_677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6422cdcd29_3_677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422cdcd29_3_689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6422cdcd29_3_689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422cdcd29_3_701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6422cdcd29_3_701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422cdcd29_3_715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6422cdcd29_3_715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422cdcd29_11_1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6422cdcd29_11_1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422cdcd29_3_734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6422cdcd29_3_734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422cdcd29_3_751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6422cdcd29_3_751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22cdcd29_3_763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6422cdcd29_3_763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422cdcd29_3_780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6422cdcd29_3_780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422cdcd29_3_803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6422cdcd29_3_803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6422cdcd29_3_821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6422cdcd29_3_821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422cdcd29_3_832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6422cdcd29_3_832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422cdcd29_3_844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6422cdcd29_3_844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6422cdcd29_3_857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6422cdcd29_3_857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6422cdcd29_3_872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6422cdcd29_3_872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422cdcd29_11_93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6422cdcd29_11_93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422cdcd29_3_886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6422cdcd29_3_886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422cdcd29_3_897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6422cdcd29_3_897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422cdcd29_3_908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6422cdcd29_3_908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6422cdcd29_3_919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6422cdcd29_3_919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422cdcd29_3_930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6422cdcd29_3_930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422cdcd29_3_941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6422cdcd29_3_941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6422cdcd29_3_952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6422cdcd29_3_952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6422cdcd29_3_964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6422cdcd29_3_964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6422cdcd29_3_977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6422cdcd29_3_977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6422cdcd29_3_989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6422cdcd29_3_989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422cdcd29_3_500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6422cdcd29_3_500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6422cdcd29_3_1000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6422cdcd29_3_1000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6422cdcd29_3_1013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6422cdcd29_3_1013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6422cdcd29_3_1025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6422cdcd29_3_1025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6422cdcd29_3_1040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6422cdcd29_3_1040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6422cdcd29_3_1055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6422cdcd29_3_1055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6422cdcd29_3_1068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6422cdcd29_3_1068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6422cdcd29_3_1081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6422cdcd29_3_1081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6422cdcd29_3_1093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6422cdcd29_3_1093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422cdcd29_3_1105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6422cdcd29_3_1105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6422cdcd29_3_1118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6422cdcd29_3_1118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422cdcd29_3_1236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6422cdcd29_3_1236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6422cdcd29_3_1131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6422cdcd29_3_1131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6422cdcd29_3_1144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6422cdcd29_3_1144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6422cdcd29_3_1172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6422cdcd29_3_1172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6422cdcd29_3_1185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g6422cdcd29_3_1185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6422cdcd29_3_1198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6422cdcd29_3_1198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6422cdcd29_3_1211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6422cdcd29_3_1211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422cdcd29_3_1225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g6422cdcd29_3_1225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422cdcd29_11_103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6422cdcd29_11_103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422cdcd29_3_515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6422cdcd29_3_515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422cdcd29_3_536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6422cdcd29_3_536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422cdcd29_3_579:notes"/>
          <p:cNvSpPr txBox="1"/>
          <p:nvPr>
            <p:ph idx="1" type="body"/>
          </p:nvPr>
        </p:nvSpPr>
        <p:spPr>
          <a:xfrm>
            <a:off x="685800" y="434329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6422cdcd29_3_579:notes"/>
          <p:cNvSpPr/>
          <p:nvPr>
            <p:ph idx="2" type="sldImg"/>
          </p:nvPr>
        </p:nvSpPr>
        <p:spPr>
          <a:xfrm>
            <a:off x="1143225" y="685698"/>
            <a:ext cx="4572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8.png"/><Relationship Id="rId5" Type="http://schemas.openxmlformats.org/officeDocument/2006/relationships/image" Target="../media/image12.png"/><Relationship Id="rId6" Type="http://schemas.openxmlformats.org/officeDocument/2006/relationships/hyperlink" Target="http://www.bowdoin.edu/~ltoma/teaching/cs3225-GIS/fall17/Lectures/gis-datamodels-networks-and-terrains.pdf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5.png"/><Relationship Id="rId6" Type="http://schemas.openxmlformats.org/officeDocument/2006/relationships/image" Target="../media/image52.png"/><Relationship Id="rId7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5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5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3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5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Relationship Id="rId7" Type="http://schemas.openxmlformats.org/officeDocument/2006/relationships/image" Target="../media/image39.png"/><Relationship Id="rId8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Relationship Id="rId4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Relationship Id="rId4" Type="http://schemas.openxmlformats.org/officeDocument/2006/relationships/image" Target="../media/image4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png"/><Relationship Id="rId4" Type="http://schemas.openxmlformats.org/officeDocument/2006/relationships/image" Target="../media/image5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6.jpg"/><Relationship Id="rId5" Type="http://schemas.openxmlformats.org/officeDocument/2006/relationships/image" Target="../media/image6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0" y="1522807"/>
            <a:ext cx="5253851" cy="3620692"/>
          </a:xfrm>
          <a:custGeom>
            <a:rect b="b" l="l" r="r" t="t"/>
            <a:pathLst>
              <a:path extrusionOk="0" h="4827590" w="7005134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 txBox="1"/>
          <p:nvPr>
            <p:ph type="ctrTitle"/>
          </p:nvPr>
        </p:nvSpPr>
        <p:spPr>
          <a:xfrm>
            <a:off x="868680" y="841772"/>
            <a:ext cx="4755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Teko"/>
              <a:buNone/>
            </a:pPr>
            <a:r>
              <a:rPr b="1" lang="pt-BR" sz="4200"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954405" y="3337560"/>
            <a:ext cx="925800" cy="0"/>
          </a:xfrm>
          <a:prstGeom prst="straightConnector1">
            <a:avLst/>
          </a:prstGeom>
          <a:noFill/>
          <a:ln cap="flat" cmpd="sng" w="508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64" name="Google Shape;64;p14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7426641" y="60959"/>
            <a:ext cx="1489632" cy="1489632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6644640" y="3685461"/>
            <a:ext cx="22707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i="0" lang="pt-BR" sz="1800" u="none" cap="none" strike="noStrike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Adriano P. Almeida</a:t>
            </a:r>
            <a:endParaRPr i="0" sz="1800" u="none" cap="none" strike="noStrike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i="0" lang="pt-BR" sz="1800" u="none" cap="none" strike="noStrike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Felipe Carvalho</a:t>
            </a:r>
            <a:endParaRPr sz="1100"/>
          </a:p>
          <a:p>
            <a:pPr indent="0" lvl="0" marL="0" marR="0" rtl="0" algn="r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Felipe Menino</a:t>
            </a:r>
            <a:endParaRPr sz="1100"/>
          </a:p>
          <a:p>
            <a:pPr indent="0" lvl="0" marL="0" marR="0" rtl="0" algn="r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Helvécio Neto</a:t>
            </a:r>
            <a:endParaRPr b="1" sz="1100"/>
          </a:p>
        </p:txBody>
      </p:sp>
      <p:sp>
        <p:nvSpPr>
          <p:cNvPr id="66" name="Google Shape;66;p14"/>
          <p:cNvSpPr txBox="1"/>
          <p:nvPr/>
        </p:nvSpPr>
        <p:spPr>
          <a:xfrm>
            <a:off x="952500" y="1056561"/>
            <a:ext cx="8688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Minicurso: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2819570" y="4590636"/>
            <a:ext cx="28041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b="0" i="0" lang="pt-BR" sz="1800" u="none" cap="none" strike="noStrike">
                <a:solidFill>
                  <a:srgbClr val="3A3838"/>
                </a:solidFill>
                <a:latin typeface="Teko"/>
                <a:ea typeface="Teko"/>
                <a:cs typeface="Teko"/>
                <a:sym typeface="Teko"/>
              </a:rPr>
              <a:t>23 de Outubro de 2019</a:t>
            </a:r>
            <a:endParaRPr sz="1800"/>
          </a:p>
          <a:p>
            <a:pPr indent="0" lvl="0" marL="0" marR="0" rtl="0" algn="ctr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None/>
            </a:pPr>
            <a:r>
              <a:rPr b="0" i="0" lang="pt-BR" sz="1800" u="none" cap="none" strike="noStrike">
                <a:solidFill>
                  <a:srgbClr val="3A3838"/>
                </a:solidFill>
                <a:latin typeface="Teko"/>
                <a:ea typeface="Teko"/>
                <a:cs typeface="Teko"/>
                <a:sym typeface="Teko"/>
              </a:rPr>
              <a:t>São José dos Campos - SP</a:t>
            </a:r>
            <a:endParaRPr sz="180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25" y="3828325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190" name="Google Shape;190;p23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1" name="Google Shape;191;p23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192" name="Google Shape;192;p23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193" name="Google Shape;193;p23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4" name="Google Shape;194;p23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Representações de dados espaciais</a:t>
            </a:r>
            <a:endParaRPr sz="1100"/>
          </a:p>
        </p:txBody>
      </p:sp>
      <p:sp>
        <p:nvSpPr>
          <p:cNvPr id="195" name="Google Shape;195;p23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9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196" name="Google Shape;196;p23"/>
          <p:cNvSpPr txBox="1"/>
          <p:nvPr>
            <p:ph idx="1" type="body"/>
          </p:nvPr>
        </p:nvSpPr>
        <p:spPr>
          <a:xfrm>
            <a:off x="257450" y="604413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 sz="1400">
                <a:solidFill>
                  <a:srgbClr val="000000"/>
                </a:solidFill>
              </a:rPr>
              <a:t>Representar o mundo real de forma computacional é uma opção para abstrair informações por meio de dados espaciais.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	</a:t>
            </a:r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775" y="1414638"/>
            <a:ext cx="2800824" cy="2800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/>
          <p:nvPr/>
        </p:nvSpPr>
        <p:spPr>
          <a:xfrm>
            <a:off x="4165600" y="2598088"/>
            <a:ext cx="9435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9350" y="1043300"/>
            <a:ext cx="3051126" cy="328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/>
          <p:nvPr/>
        </p:nvSpPr>
        <p:spPr>
          <a:xfrm>
            <a:off x="180850" y="4215446"/>
            <a:ext cx="82293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2"/>
                </a:solidFill>
              </a:rPr>
              <a:t>Fonte: </a:t>
            </a:r>
            <a:r>
              <a:rPr lang="pt-BR" sz="1200" u="sng">
                <a:solidFill>
                  <a:schemeClr val="accent5"/>
                </a:solidFill>
                <a:hlinkClick r:id="rId6"/>
              </a:rPr>
              <a:t>http://www.bowdoin.edu/~ltoma/teaching/cs3225-GIS/fall17/Lectures/gis-datamodels-networks-and-terrains.pdf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205" name="Google Shape;205;p24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06" name="Google Shape;206;p24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207" name="Google Shape;207;p24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208" name="Google Shape;208;p24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9" name="Google Shape;209;p24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10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210" name="Google Shape;210;p24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Representações de dados espaciais</a:t>
            </a:r>
            <a:endParaRPr sz="1100"/>
          </a:p>
        </p:txBody>
      </p:sp>
      <p:sp>
        <p:nvSpPr>
          <p:cNvPr id="211" name="Google Shape;211;p24"/>
          <p:cNvSpPr txBox="1"/>
          <p:nvPr>
            <p:ph idx="1" type="body"/>
          </p:nvPr>
        </p:nvSpPr>
        <p:spPr>
          <a:xfrm>
            <a:off x="235100" y="670075"/>
            <a:ext cx="8520600" cy="2844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>
                <a:solidFill>
                  <a:srgbClr val="000000"/>
                </a:solidFill>
              </a:rPr>
              <a:t>Os modelos de dados espaciais são um meio para representar informações georeferenciadas.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				</a:t>
            </a:r>
            <a:r>
              <a:rPr lang="pt-BR" sz="1000"/>
              <a:t>Fonte: GIS for Spatial Planning Training for Ministry of Transport Mozambique, 2018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	</a:t>
            </a:r>
            <a:endParaRPr/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5025" y="1467650"/>
            <a:ext cx="3320750" cy="28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11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pic>
        <p:nvPicPr>
          <p:cNvPr descr="A drawing of a cartoon character&#10;&#10;Description generated with high confidence" id="218" name="Google Shape;218;p25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9" name="Google Shape;219;p25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220" name="Google Shape;220;p25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221" name="Google Shape;221;p25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2" name="Google Shape;222;p25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Representações de dados espaciais</a:t>
            </a:r>
            <a:endParaRPr sz="1100"/>
          </a:p>
        </p:txBody>
      </p:sp>
      <p:sp>
        <p:nvSpPr>
          <p:cNvPr id="223" name="Google Shape;223;p25"/>
          <p:cNvSpPr txBox="1"/>
          <p:nvPr>
            <p:ph idx="1" type="body"/>
          </p:nvPr>
        </p:nvSpPr>
        <p:spPr>
          <a:xfrm>
            <a:off x="312175" y="964125"/>
            <a:ext cx="8520600" cy="3106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>
                <a:solidFill>
                  <a:srgbClr val="000000"/>
                </a:solidFill>
              </a:rPr>
              <a:t>Dentro dos modelos de dados espaciais para bancos de dados é possível representar suas informações através de atributos espaciais e não espaciais.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0" marL="137160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b="1" lang="pt-BR">
                <a:solidFill>
                  <a:srgbClr val="000000"/>
                </a:solidFill>
              </a:rPr>
              <a:t>Localização</a:t>
            </a:r>
            <a:r>
              <a:rPr lang="pt-BR">
                <a:solidFill>
                  <a:srgbClr val="000000"/>
                </a:solidFill>
              </a:rPr>
              <a:t>: representa a superfície, relações espaciais e etc.</a:t>
            </a:r>
            <a:endParaRPr>
              <a:solidFill>
                <a:srgbClr val="000000"/>
              </a:solidFill>
            </a:endParaRPr>
          </a:p>
          <a:p>
            <a:pPr indent="-31750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b="1" lang="pt-BR">
                <a:solidFill>
                  <a:srgbClr val="000000"/>
                </a:solidFill>
              </a:rPr>
              <a:t>Atributos</a:t>
            </a:r>
            <a:r>
              <a:rPr lang="pt-BR">
                <a:solidFill>
                  <a:srgbClr val="000000"/>
                </a:solidFill>
              </a:rPr>
              <a:t>: descrevem fenômenos associados, armazena informações.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							</a:t>
            </a:r>
            <a:r>
              <a:rPr lang="pt-BR" sz="1200"/>
              <a:t>Fonte: G. Queiroz, 2019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	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12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pic>
        <p:nvPicPr>
          <p:cNvPr descr="A drawing of a cartoon character&#10;&#10;Description generated with high confidence" id="229" name="Google Shape;229;p26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0" name="Google Shape;230;p26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231" name="Google Shape;231;p26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232" name="Google Shape;232;p26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3" name="Google Shape;233;p26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Representações de dados espaciais</a:t>
            </a:r>
            <a:endParaRPr sz="1100"/>
          </a:p>
        </p:txBody>
      </p:sp>
      <p:sp>
        <p:nvSpPr>
          <p:cNvPr id="234" name="Google Shape;234;p26"/>
          <p:cNvSpPr txBox="1"/>
          <p:nvPr>
            <p:ph idx="1" type="body"/>
          </p:nvPr>
        </p:nvSpPr>
        <p:spPr>
          <a:xfrm>
            <a:off x="312175" y="713850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>
                <a:solidFill>
                  <a:srgbClr val="000000"/>
                </a:solidFill>
              </a:rPr>
              <a:t>Dentro dos modelos de dados espaciais para bancos de dados é possível representar suas informações através de atributos espaciais e não espaciais.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							</a:t>
            </a:r>
            <a:r>
              <a:rPr lang="pt-BR" sz="1200"/>
              <a:t>Fonte: G. Queiroz, 2019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	</a:t>
            </a:r>
            <a:endParaRPr/>
          </a:p>
        </p:txBody>
      </p:sp>
      <p:pic>
        <p:nvPicPr>
          <p:cNvPr id="235" name="Google Shape;23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625" y="1729500"/>
            <a:ext cx="3853024" cy="257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240" name="Google Shape;240;p27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41" name="Google Shape;241;p27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242" name="Google Shape;242;p27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243" name="Google Shape;243;p27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4" name="Google Shape;244;p27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Representações de dados espaciais</a:t>
            </a:r>
            <a:endParaRPr sz="1100"/>
          </a:p>
        </p:txBody>
      </p:sp>
      <p:sp>
        <p:nvSpPr>
          <p:cNvPr id="245" name="Google Shape;245;p27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13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246" name="Google Shape;246;p27"/>
          <p:cNvSpPr txBox="1"/>
          <p:nvPr>
            <p:ph idx="1" type="body"/>
          </p:nvPr>
        </p:nvSpPr>
        <p:spPr>
          <a:xfrm>
            <a:off x="311700" y="904988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pt-BR" sz="1600">
                <a:solidFill>
                  <a:srgbClr val="000000"/>
                </a:solidFill>
              </a:rPr>
              <a:t>Vetorial</a:t>
            </a:r>
            <a:r>
              <a:rPr lang="pt-BR" sz="1600">
                <a:solidFill>
                  <a:srgbClr val="000000"/>
                </a:solidFill>
              </a:rPr>
              <a:t>:</a:t>
            </a:r>
            <a:r>
              <a:rPr lang="pt-BR" sz="1400">
                <a:solidFill>
                  <a:srgbClr val="000000"/>
                </a:solidFill>
              </a:rPr>
              <a:t> </a:t>
            </a:r>
            <a:r>
              <a:rPr lang="pt-BR" sz="1400">
                <a:solidFill>
                  <a:srgbClr val="000000"/>
                </a:solidFill>
                <a:highlight>
                  <a:srgbClr val="FFFFFF"/>
                </a:highlight>
              </a:rPr>
              <a:t>A estrutura de dados espaciais no formato vetorial é utilizada para representar a fronteira de uma entidade geográfica, sendo que suas coordenadas espaciais são os pontos que descrevem a posição e direção de um objeto.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pt-BR" sz="1600">
                <a:solidFill>
                  <a:srgbClr val="000000"/>
                </a:solidFill>
              </a:rPr>
              <a:t>Matricial:</a:t>
            </a:r>
            <a:r>
              <a:rPr b="1" lang="pt-BR" sz="1400">
                <a:solidFill>
                  <a:srgbClr val="000000"/>
                </a:solidFill>
              </a:rPr>
              <a:t> </a:t>
            </a:r>
            <a:r>
              <a:rPr lang="pt-BR" sz="1400">
                <a:solidFill>
                  <a:srgbClr val="000000"/>
                </a:solidFill>
              </a:rPr>
              <a:t>Representação contínua de elementos físicos na forma de matriz, exemplo: regiões, elevação, solo etc. É composto por uma grade de células onde cada posição possui um valor associado.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	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251" name="Google Shape;251;p28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52" name="Google Shape;252;p28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253" name="Google Shape;253;p28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254" name="Google Shape;254;p28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5" name="Google Shape;255;p28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Representações de dados espaciais</a:t>
            </a:r>
            <a:endParaRPr sz="1100"/>
          </a:p>
        </p:txBody>
      </p:sp>
      <p:sp>
        <p:nvSpPr>
          <p:cNvPr id="256" name="Google Shape;256;p28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14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5546" y="746496"/>
            <a:ext cx="4371974" cy="326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8"/>
          <p:cNvSpPr txBox="1"/>
          <p:nvPr/>
        </p:nvSpPr>
        <p:spPr>
          <a:xfrm>
            <a:off x="1848075" y="4130375"/>
            <a:ext cx="5674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>
                <a:solidFill>
                  <a:schemeClr val="dk2"/>
                </a:solidFill>
              </a:rPr>
              <a:t>Adaptado: GIS for Spatial Planning Training for Ministry of Transport Mozambique, 2018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263" name="Google Shape;263;p29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64" name="Google Shape;264;p29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265" name="Google Shape;265;p29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266" name="Google Shape;266;p29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7" name="Google Shape;267;p29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Representações de dados espaciais</a:t>
            </a:r>
            <a:endParaRPr sz="1100"/>
          </a:p>
        </p:txBody>
      </p:sp>
      <p:sp>
        <p:nvSpPr>
          <p:cNvPr id="268" name="Google Shape;268;p29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15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269" name="Google Shape;269;p29"/>
          <p:cNvSpPr txBox="1"/>
          <p:nvPr>
            <p:ph idx="1" type="body"/>
          </p:nvPr>
        </p:nvSpPr>
        <p:spPr>
          <a:xfrm>
            <a:off x="311700" y="955500"/>
            <a:ext cx="8520600" cy="3655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pt-BR" sz="1600">
                <a:solidFill>
                  <a:srgbClr val="000000"/>
                </a:solidFill>
              </a:rPr>
              <a:t>Vetorial</a:t>
            </a:r>
            <a:r>
              <a:rPr lang="pt-BR" sz="1600">
                <a:solidFill>
                  <a:srgbClr val="000000"/>
                </a:solidFill>
              </a:rPr>
              <a:t>:</a:t>
            </a:r>
            <a:r>
              <a:rPr lang="pt-BR" sz="1400">
                <a:solidFill>
                  <a:srgbClr val="000000"/>
                </a:solidFill>
              </a:rPr>
              <a:t> </a:t>
            </a:r>
            <a:r>
              <a:rPr lang="pt-BR" sz="1400">
                <a:solidFill>
                  <a:srgbClr val="000000"/>
                </a:solidFill>
                <a:highlight>
                  <a:srgbClr val="FFFFFF"/>
                </a:highlight>
              </a:rPr>
              <a:t>A estrutura de dados espaciais no formato vetorial é utilizada para representar a fronteira de uma entidade geográfica, sendo que suas coordenadas espaciais são os pontos que descrevem a posição e direção de um objeto.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0" marL="91440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pt-BR" sz="1200">
                <a:solidFill>
                  <a:srgbClr val="000000"/>
                </a:solidFill>
                <a:highlight>
                  <a:srgbClr val="FFFFFF"/>
                </a:highlight>
              </a:rPr>
              <a:t>Ponto: </a:t>
            </a:r>
            <a:r>
              <a:rPr lang="pt-BR" sz="1400">
                <a:solidFill>
                  <a:srgbClr val="000000"/>
                </a:solidFill>
                <a:highlight>
                  <a:srgbClr val="FFFFFF"/>
                </a:highlight>
              </a:rPr>
              <a:t>Objeto espacial 0-dimensional onde um par ordenado (x,y);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pt-BR" sz="1200">
                <a:solidFill>
                  <a:srgbClr val="000000"/>
                </a:solidFill>
                <a:highlight>
                  <a:srgbClr val="FFFFFF"/>
                </a:highlight>
              </a:rPr>
              <a:t>Linha:</a:t>
            </a:r>
            <a:r>
              <a:rPr lang="pt-BR" sz="12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>
                <a:solidFill>
                  <a:srgbClr val="000000"/>
                </a:solidFill>
                <a:highlight>
                  <a:srgbClr val="FFFFFF"/>
                </a:highlight>
              </a:rPr>
              <a:t>é composta por um conjunto de pontos e representa uma estrutura unidimensional no espaço;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048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pt-BR" sz="1200">
                <a:solidFill>
                  <a:srgbClr val="000000"/>
                </a:solidFill>
                <a:highlight>
                  <a:srgbClr val="FFFFFF"/>
                </a:highlight>
              </a:rPr>
              <a:t>Polígono:</a:t>
            </a:r>
            <a:r>
              <a:rPr lang="pt-BR" sz="12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>
                <a:solidFill>
                  <a:srgbClr val="000000"/>
                </a:solidFill>
                <a:highlight>
                  <a:srgbClr val="FFFFFF"/>
                </a:highlight>
              </a:rPr>
              <a:t> região do plano limitada por uma ou mais linhas poligonais conectadas de tal forma que o último ponto de uma linha seja idêntico ao primeiro da próxima.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	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274" name="Google Shape;274;p30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75" name="Google Shape;275;p30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276" name="Google Shape;276;p30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277" name="Google Shape;277;p30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8" name="Google Shape;278;p30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Representações de dados espaciais</a:t>
            </a:r>
            <a:endParaRPr sz="1100"/>
          </a:p>
        </p:txBody>
      </p:sp>
      <p:sp>
        <p:nvSpPr>
          <p:cNvPr id="279" name="Google Shape;279;p30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16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280" name="Google Shape;280;p30"/>
          <p:cNvSpPr txBox="1"/>
          <p:nvPr>
            <p:ph idx="1" type="body"/>
          </p:nvPr>
        </p:nvSpPr>
        <p:spPr>
          <a:xfrm>
            <a:off x="312175" y="692850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pt-BR" sz="1400">
                <a:solidFill>
                  <a:srgbClr val="000000"/>
                </a:solidFill>
              </a:rPr>
              <a:t>Vetorial</a:t>
            </a:r>
            <a:r>
              <a:rPr lang="pt-BR" sz="1400">
                <a:solidFill>
                  <a:srgbClr val="000000"/>
                </a:solidFill>
              </a:rPr>
              <a:t>: A estrutura de dados espaciais no formato vetorial é utilizada para representar a fronteira de uma entidade geográfica, sendo que suas coordenadas espaciais são os pontos que descrevem a posição e direção de um objeto.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33333"/>
                </a:solidFill>
                <a:highlight>
                  <a:srgbClr val="FFFFFF"/>
                </a:highlight>
              </a:rPr>
              <a:t>		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91440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	</a:t>
            </a:r>
            <a:endParaRPr/>
          </a:p>
        </p:txBody>
      </p:sp>
      <p:pic>
        <p:nvPicPr>
          <p:cNvPr id="281" name="Google Shape;28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8600" y="1585750"/>
            <a:ext cx="3927750" cy="30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286" name="Google Shape;286;p31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87" name="Google Shape;287;p31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288" name="Google Shape;288;p31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289" name="Google Shape;289;p31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0" name="Google Shape;290;p31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Representações de dados espaciais</a:t>
            </a:r>
            <a:endParaRPr sz="1100"/>
          </a:p>
        </p:txBody>
      </p:sp>
      <p:sp>
        <p:nvSpPr>
          <p:cNvPr id="291" name="Google Shape;291;p31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17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292" name="Google Shape;292;p31"/>
          <p:cNvSpPr txBox="1"/>
          <p:nvPr>
            <p:ph idx="1" type="body"/>
          </p:nvPr>
        </p:nvSpPr>
        <p:spPr>
          <a:xfrm>
            <a:off x="311700" y="714913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 </a:t>
            </a:r>
            <a:r>
              <a:rPr lang="pt-BR" sz="1400">
                <a:solidFill>
                  <a:srgbClr val="000000"/>
                </a:solidFill>
              </a:rPr>
              <a:t>Matricial: Representação contínua de elementos físicos na forma de matriz. É composto por uma grade de células onde cada posição possui um valor associado.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	</a:t>
            </a:r>
            <a:endParaRPr/>
          </a:p>
        </p:txBody>
      </p:sp>
      <p:pic>
        <p:nvPicPr>
          <p:cNvPr id="293" name="Google Shape;2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4400" y="972162"/>
            <a:ext cx="4681800" cy="351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1"/>
          <p:cNvSpPr txBox="1"/>
          <p:nvPr/>
        </p:nvSpPr>
        <p:spPr>
          <a:xfrm>
            <a:off x="3684025" y="4280238"/>
            <a:ext cx="22503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chemeClr val="dk2"/>
                </a:solidFill>
              </a:rPr>
              <a:t>Fonte: Autor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299" name="Google Shape;299;p32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00" name="Google Shape;300;p32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301" name="Google Shape;301;p32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302" name="Google Shape;302;p32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3" name="Google Shape;303;p32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Sistema de referência espacial</a:t>
            </a:r>
            <a:endParaRPr sz="1100"/>
          </a:p>
        </p:txBody>
      </p:sp>
      <p:sp>
        <p:nvSpPr>
          <p:cNvPr id="304" name="Google Shape;304;p32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18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305" name="Google Shape;305;p32"/>
          <p:cNvSpPr txBox="1"/>
          <p:nvPr>
            <p:ph idx="1" type="body"/>
          </p:nvPr>
        </p:nvSpPr>
        <p:spPr>
          <a:xfrm>
            <a:off x="311700" y="785788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>
                <a:solidFill>
                  <a:srgbClr val="000000"/>
                </a:solidFill>
              </a:rPr>
              <a:t>Representações;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>
                <a:solidFill>
                  <a:srgbClr val="000000"/>
                </a:solidFill>
              </a:rPr>
              <a:t>Local onde os fenômenos estão registrados.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06" name="Google Shape;306;p32"/>
          <p:cNvPicPr preferRelativeResize="0"/>
          <p:nvPr/>
        </p:nvPicPr>
        <p:blipFill rotWithShape="1">
          <a:blip r:embed="rId4">
            <a:alphaModFix/>
          </a:blip>
          <a:srcRect b="51155" l="72695" r="3951" t="20717"/>
          <a:stretch/>
        </p:blipFill>
        <p:spPr>
          <a:xfrm>
            <a:off x="1937000" y="3234175"/>
            <a:ext cx="1343975" cy="10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2"/>
          <p:cNvPicPr preferRelativeResize="0"/>
          <p:nvPr/>
        </p:nvPicPr>
        <p:blipFill rotWithShape="1">
          <a:blip r:embed="rId4">
            <a:alphaModFix/>
          </a:blip>
          <a:srcRect b="22369" l="71515" r="4334" t="51511"/>
          <a:stretch/>
        </p:blipFill>
        <p:spPr>
          <a:xfrm>
            <a:off x="400625" y="2305513"/>
            <a:ext cx="1095600" cy="79128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2"/>
          <p:cNvSpPr txBox="1"/>
          <p:nvPr/>
        </p:nvSpPr>
        <p:spPr>
          <a:xfrm>
            <a:off x="1680075" y="2474950"/>
            <a:ext cx="14478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São Paulo</a:t>
            </a:r>
            <a:endParaRPr sz="1800"/>
          </a:p>
        </p:txBody>
      </p:sp>
      <p:sp>
        <p:nvSpPr>
          <p:cNvPr id="309" name="Google Shape;309;p32"/>
          <p:cNvSpPr txBox="1"/>
          <p:nvPr/>
        </p:nvSpPr>
        <p:spPr>
          <a:xfrm>
            <a:off x="311700" y="3544913"/>
            <a:ext cx="17475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Minas Gerais</a:t>
            </a:r>
            <a:endParaRPr sz="1800"/>
          </a:p>
        </p:txBody>
      </p:sp>
      <p:pic>
        <p:nvPicPr>
          <p:cNvPr id="310" name="Google Shape;31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9225" y="2205063"/>
            <a:ext cx="2381250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2"/>
          <p:cNvSpPr/>
          <p:nvPr/>
        </p:nvSpPr>
        <p:spPr>
          <a:xfrm>
            <a:off x="3921175" y="2753513"/>
            <a:ext cx="1519500" cy="79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73" name="Google Shape;73;p15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75" name="Google Shape;75;p15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6" name="Google Shape;76;p15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7" name="Google Shape;77;p15"/>
          <p:cNvSpPr txBox="1"/>
          <p:nvPr/>
        </p:nvSpPr>
        <p:spPr>
          <a:xfrm>
            <a:off x="121925" y="182875"/>
            <a:ext cx="4885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Dados espaciais e geoespaciais</a:t>
            </a:r>
            <a:endParaRPr sz="1100"/>
          </a:p>
        </p:txBody>
      </p:sp>
      <p:sp>
        <p:nvSpPr>
          <p:cNvPr id="78" name="Google Shape;78;p15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1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79" name="Google Shape;79;p15"/>
          <p:cNvSpPr/>
          <p:nvPr/>
        </p:nvSpPr>
        <p:spPr>
          <a:xfrm>
            <a:off x="56850" y="1018675"/>
            <a:ext cx="9015000" cy="8322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“</a:t>
            </a:r>
            <a:r>
              <a:rPr i="1" lang="pt-BR" sz="1800">
                <a:solidFill>
                  <a:schemeClr val="dk1"/>
                </a:solidFill>
              </a:rPr>
              <a:t>Dados </a:t>
            </a:r>
            <a:r>
              <a:rPr b="1" i="1" lang="pt-BR" sz="1800">
                <a:solidFill>
                  <a:schemeClr val="dk1"/>
                </a:solidFill>
              </a:rPr>
              <a:t>espaciais</a:t>
            </a:r>
            <a:r>
              <a:rPr i="1" lang="pt-BR" sz="1800">
                <a:solidFill>
                  <a:schemeClr val="dk1"/>
                </a:solidFill>
              </a:rPr>
              <a:t> podem se referir a qualquer informação que associe um objeto a uma localização - de estrelas nos céus a tumores no corpo humano</a:t>
            </a:r>
            <a:r>
              <a:rPr lang="pt-BR" sz="1800">
                <a:solidFill>
                  <a:schemeClr val="dk1"/>
                </a:solidFill>
              </a:rPr>
              <a:t>”. - </a:t>
            </a:r>
            <a:r>
              <a:rPr lang="pt-BR">
                <a:solidFill>
                  <a:schemeClr val="dk1"/>
                </a:solidFill>
              </a:rPr>
              <a:t>Stephen C.Guptill</a:t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56850" y="2155650"/>
            <a:ext cx="9015000" cy="8322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“</a:t>
            </a:r>
            <a:r>
              <a:rPr i="1" lang="pt-BR" sz="1800">
                <a:solidFill>
                  <a:schemeClr val="dk1"/>
                </a:solidFill>
              </a:rPr>
              <a:t>Dados </a:t>
            </a:r>
            <a:r>
              <a:rPr b="1" i="1" lang="pt-BR" sz="1800">
                <a:solidFill>
                  <a:schemeClr val="dk1"/>
                </a:solidFill>
              </a:rPr>
              <a:t>geoespaciais</a:t>
            </a:r>
            <a:r>
              <a:rPr i="1" lang="pt-BR" sz="1800">
                <a:solidFill>
                  <a:schemeClr val="dk1"/>
                </a:solidFill>
              </a:rPr>
              <a:t> são dados sobre objetos, eventos ou fenômenos que têm uma localização na superfície da Terra </a:t>
            </a:r>
            <a:r>
              <a:rPr lang="pt-BR" sz="1800">
                <a:solidFill>
                  <a:schemeClr val="dk1"/>
                </a:solidFill>
              </a:rPr>
              <a:t>[...]” - </a:t>
            </a:r>
            <a:r>
              <a:rPr lang="pt-BR">
                <a:solidFill>
                  <a:schemeClr val="dk1"/>
                </a:solidFill>
              </a:rPr>
              <a:t>KristinStock &amp; HansGuesgen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54" y="3066588"/>
            <a:ext cx="2463843" cy="14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0022" y="3066588"/>
            <a:ext cx="1901983" cy="14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1329" y="3093637"/>
            <a:ext cx="2223592" cy="14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4325" y="3111925"/>
            <a:ext cx="2057400" cy="147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316" name="Google Shape;316;p33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17" name="Google Shape;317;p33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318" name="Google Shape;318;p33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319" name="Google Shape;319;p33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0" name="Google Shape;320;p33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Sistema de referência espacial</a:t>
            </a:r>
            <a:endParaRPr sz="1100"/>
          </a:p>
        </p:txBody>
      </p:sp>
      <p:sp>
        <p:nvSpPr>
          <p:cNvPr id="321" name="Google Shape;321;p33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19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322" name="Google Shape;322;p33"/>
          <p:cNvSpPr txBox="1"/>
          <p:nvPr>
            <p:ph idx="1" type="body"/>
          </p:nvPr>
        </p:nvSpPr>
        <p:spPr>
          <a:xfrm>
            <a:off x="311700" y="1947338"/>
            <a:ext cx="8520600" cy="133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spcBef>
                <a:spcPts val="800"/>
              </a:spcBef>
              <a:spcAft>
                <a:spcPts val="1600"/>
              </a:spcAft>
              <a:buNone/>
            </a:pPr>
            <a:r>
              <a:rPr lang="pt-BR" sz="2100">
                <a:solidFill>
                  <a:srgbClr val="000000"/>
                </a:solidFill>
              </a:rPr>
              <a:t>Sistemas de referência espacial é um sistema utilizado para representar características físicas e geométricas do planeta Terra.</a:t>
            </a: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327" name="Google Shape;327;p34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28" name="Google Shape;328;p34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329" name="Google Shape;329;p34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330" name="Google Shape;330;p34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1" name="Google Shape;331;p34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Sistema de referência espacial</a:t>
            </a:r>
            <a:endParaRPr sz="1100"/>
          </a:p>
        </p:txBody>
      </p:sp>
      <p:sp>
        <p:nvSpPr>
          <p:cNvPr id="332" name="Google Shape;332;p34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20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pic>
        <p:nvPicPr>
          <p:cNvPr id="333" name="Google Shape;333;p34"/>
          <p:cNvPicPr preferRelativeResize="0"/>
          <p:nvPr/>
        </p:nvPicPr>
        <p:blipFill rotWithShape="1">
          <a:blip r:embed="rId4">
            <a:alphaModFix/>
          </a:blip>
          <a:srcRect b="14032" l="15251" r="12295" t="11004"/>
          <a:stretch/>
        </p:blipFill>
        <p:spPr>
          <a:xfrm>
            <a:off x="4817613" y="1447238"/>
            <a:ext cx="2817225" cy="23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4"/>
          <p:cNvSpPr/>
          <p:nvPr/>
        </p:nvSpPr>
        <p:spPr>
          <a:xfrm>
            <a:off x="1509163" y="1770338"/>
            <a:ext cx="452400" cy="4653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339" name="Google Shape;339;p35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40" name="Google Shape;340;p35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341" name="Google Shape;341;p35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342" name="Google Shape;342;p35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3" name="Google Shape;343;p35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Sistema de referência espacial</a:t>
            </a:r>
            <a:endParaRPr sz="1100"/>
          </a:p>
        </p:txBody>
      </p:sp>
      <p:sp>
        <p:nvSpPr>
          <p:cNvPr id="344" name="Google Shape;344;p35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21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pic>
        <p:nvPicPr>
          <p:cNvPr id="345" name="Google Shape;345;p35"/>
          <p:cNvPicPr preferRelativeResize="0"/>
          <p:nvPr/>
        </p:nvPicPr>
        <p:blipFill rotWithShape="1">
          <a:blip r:embed="rId4">
            <a:alphaModFix/>
          </a:blip>
          <a:srcRect b="14032" l="15251" r="12295" t="11004"/>
          <a:stretch/>
        </p:blipFill>
        <p:spPr>
          <a:xfrm>
            <a:off x="5413300" y="947963"/>
            <a:ext cx="2817225" cy="23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/>
          <p:nvPr/>
        </p:nvSpPr>
        <p:spPr>
          <a:xfrm>
            <a:off x="2104850" y="1271063"/>
            <a:ext cx="452400" cy="4653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" name="Google Shape;347;p35"/>
          <p:cNvCxnSpPr>
            <a:stCxn id="346" idx="6"/>
          </p:cNvCxnSpPr>
          <p:nvPr/>
        </p:nvCxnSpPr>
        <p:spPr>
          <a:xfrm>
            <a:off x="2557250" y="1503713"/>
            <a:ext cx="3851100" cy="442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8" name="Google Shape;348;p35"/>
          <p:cNvSpPr txBox="1"/>
          <p:nvPr/>
        </p:nvSpPr>
        <p:spPr>
          <a:xfrm>
            <a:off x="6595713" y="1280813"/>
            <a:ext cx="4524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?</a:t>
            </a:r>
            <a:endParaRPr sz="4000"/>
          </a:p>
        </p:txBody>
      </p:sp>
      <p:pic>
        <p:nvPicPr>
          <p:cNvPr id="349" name="Google Shape;349;p35"/>
          <p:cNvPicPr preferRelativeResize="0"/>
          <p:nvPr/>
        </p:nvPicPr>
        <p:blipFill rotWithShape="1">
          <a:blip r:embed="rId5">
            <a:alphaModFix/>
          </a:blip>
          <a:srcRect b="43126" l="39375" r="0" t="0"/>
          <a:stretch/>
        </p:blipFill>
        <p:spPr>
          <a:xfrm>
            <a:off x="633300" y="1946513"/>
            <a:ext cx="2490969" cy="23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5"/>
          <p:cNvSpPr txBox="1"/>
          <p:nvPr/>
        </p:nvSpPr>
        <p:spPr>
          <a:xfrm>
            <a:off x="1922175" y="2653863"/>
            <a:ext cx="12021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(X, Y)</a:t>
            </a:r>
            <a:endParaRPr sz="3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355" name="Google Shape;355;p36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56" name="Google Shape;356;p36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357" name="Google Shape;357;p36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358" name="Google Shape;358;p36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9" name="Google Shape;359;p36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Sistema de referência espacial</a:t>
            </a:r>
            <a:endParaRPr sz="1100"/>
          </a:p>
        </p:txBody>
      </p:sp>
      <p:sp>
        <p:nvSpPr>
          <p:cNvPr id="360" name="Google Shape;360;p36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22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361" name="Google Shape;361;p36"/>
          <p:cNvSpPr txBox="1"/>
          <p:nvPr/>
        </p:nvSpPr>
        <p:spPr>
          <a:xfrm>
            <a:off x="629025" y="752663"/>
            <a:ext cx="56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A)</a:t>
            </a:r>
            <a:endParaRPr sz="2200"/>
          </a:p>
        </p:txBody>
      </p:sp>
      <p:pic>
        <p:nvPicPr>
          <p:cNvPr id="362" name="Google Shape;362;p36"/>
          <p:cNvPicPr preferRelativeResize="0"/>
          <p:nvPr/>
        </p:nvPicPr>
        <p:blipFill rotWithShape="1">
          <a:blip r:embed="rId4">
            <a:alphaModFix/>
          </a:blip>
          <a:srcRect b="14032" l="15251" r="12295" t="11004"/>
          <a:stretch/>
        </p:blipFill>
        <p:spPr>
          <a:xfrm>
            <a:off x="1686675" y="679875"/>
            <a:ext cx="1755875" cy="14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6"/>
          <p:cNvSpPr/>
          <p:nvPr/>
        </p:nvSpPr>
        <p:spPr>
          <a:xfrm>
            <a:off x="3843625" y="1075488"/>
            <a:ext cx="1519500" cy="79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36"/>
          <p:cNvPicPr preferRelativeResize="0"/>
          <p:nvPr/>
        </p:nvPicPr>
        <p:blipFill rotWithShape="1">
          <a:blip r:embed="rId5">
            <a:alphaModFix/>
          </a:blip>
          <a:srcRect b="5528" l="9946" r="11800" t="7537"/>
          <a:stretch/>
        </p:blipFill>
        <p:spPr>
          <a:xfrm>
            <a:off x="5878275" y="516813"/>
            <a:ext cx="2002285" cy="17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6">
            <a:alphaModFix/>
          </a:blip>
          <a:srcRect b="12628" l="12169" r="18327" t="6985"/>
          <a:stretch/>
        </p:blipFill>
        <p:spPr>
          <a:xfrm>
            <a:off x="1503563" y="2477488"/>
            <a:ext cx="2275461" cy="21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6"/>
          <p:cNvSpPr txBox="1"/>
          <p:nvPr/>
        </p:nvSpPr>
        <p:spPr>
          <a:xfrm>
            <a:off x="629025" y="2133263"/>
            <a:ext cx="56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B)</a:t>
            </a:r>
            <a:endParaRPr sz="2200"/>
          </a:p>
        </p:txBody>
      </p:sp>
      <p:sp>
        <p:nvSpPr>
          <p:cNvPr id="367" name="Google Shape;367;p36"/>
          <p:cNvSpPr/>
          <p:nvPr/>
        </p:nvSpPr>
        <p:spPr>
          <a:xfrm>
            <a:off x="3905575" y="2959613"/>
            <a:ext cx="1519500" cy="79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36"/>
          <p:cNvPicPr preferRelativeResize="0"/>
          <p:nvPr/>
        </p:nvPicPr>
        <p:blipFill rotWithShape="1">
          <a:blip r:embed="rId7">
            <a:alphaModFix/>
          </a:blip>
          <a:srcRect b="3447" l="7736" r="7337" t="4131"/>
          <a:stretch/>
        </p:blipFill>
        <p:spPr>
          <a:xfrm>
            <a:off x="5749050" y="2477488"/>
            <a:ext cx="2418561" cy="21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373" name="Google Shape;373;p37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74" name="Google Shape;374;p37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375" name="Google Shape;375;p37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376" name="Google Shape;376;p37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7" name="Google Shape;377;p37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Sistema de referência espacial</a:t>
            </a:r>
            <a:endParaRPr sz="1100"/>
          </a:p>
        </p:txBody>
      </p:sp>
      <p:sp>
        <p:nvSpPr>
          <p:cNvPr id="378" name="Google Shape;378;p37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23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379" name="Google Shape;379;p37"/>
          <p:cNvSpPr txBox="1"/>
          <p:nvPr>
            <p:ph idx="1" type="body"/>
          </p:nvPr>
        </p:nvSpPr>
        <p:spPr>
          <a:xfrm>
            <a:off x="311700" y="1064700"/>
            <a:ext cx="8520600" cy="28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>
                <a:solidFill>
                  <a:srgbClr val="000000"/>
                </a:solidFill>
              </a:rPr>
              <a:t>Representação do espaço do mundo real não é tão simples;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>
                <a:solidFill>
                  <a:srgbClr val="000000"/>
                </a:solidFill>
              </a:rPr>
              <a:t>Diferentes necessidades precisam ser supridas: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pt-BR">
                <a:solidFill>
                  <a:srgbClr val="000000"/>
                </a:solidFill>
              </a:rPr>
              <a:t>Como é a superfície da Terra;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pt-BR">
                <a:solidFill>
                  <a:srgbClr val="000000"/>
                </a:solidFill>
              </a:rPr>
              <a:t>formas de representação de tal superfície.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>
                <a:solidFill>
                  <a:srgbClr val="000000"/>
                </a:solidFill>
              </a:rPr>
              <a:t>Geodésia.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pt-BR">
                <a:solidFill>
                  <a:srgbClr val="000000"/>
                </a:solidFill>
              </a:rPr>
              <a:t>Ciências que se empenham em realizar estudos das formas e dimensões da Terra.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384" name="Google Shape;384;p38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85" name="Google Shape;385;p38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386" name="Google Shape;386;p38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387" name="Google Shape;387;p38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8" name="Google Shape;388;p38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Sistema de referência espacial</a:t>
            </a:r>
            <a:endParaRPr sz="1100"/>
          </a:p>
        </p:txBody>
      </p:sp>
      <p:sp>
        <p:nvSpPr>
          <p:cNvPr id="389" name="Google Shape;389;p38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24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pic>
        <p:nvPicPr>
          <p:cNvPr id="390" name="Google Shape;39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4476" y="719800"/>
            <a:ext cx="6155026" cy="378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395" name="Google Shape;395;p39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96" name="Google Shape;396;p39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397" name="Google Shape;397;p39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398" name="Google Shape;398;p39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9" name="Google Shape;399;p39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Sistema de referência espacial</a:t>
            </a:r>
            <a:endParaRPr sz="1100"/>
          </a:p>
        </p:txBody>
      </p:sp>
      <p:sp>
        <p:nvSpPr>
          <p:cNvPr id="400" name="Google Shape;400;p39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25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pic>
        <p:nvPicPr>
          <p:cNvPr id="401" name="Google Shape;40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71125"/>
            <a:ext cx="8839199" cy="2679732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9"/>
          <p:cNvSpPr txBox="1"/>
          <p:nvPr>
            <p:ph idx="1" type="body"/>
          </p:nvPr>
        </p:nvSpPr>
        <p:spPr>
          <a:xfrm>
            <a:off x="311700" y="793775"/>
            <a:ext cx="8520600" cy="28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>
                <a:solidFill>
                  <a:srgbClr val="000000"/>
                </a:solidFill>
              </a:rPr>
              <a:t>Geóide é a superfície de medição da Terra;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>
                <a:solidFill>
                  <a:srgbClr val="000000"/>
                </a:solidFill>
              </a:rPr>
              <a:t>Elipsóide é a superfície de representação da terra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407" name="Google Shape;407;p40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08" name="Google Shape;408;p40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409" name="Google Shape;409;p40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410" name="Google Shape;410;p40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1" name="Google Shape;411;p40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Sistema de referência espacial</a:t>
            </a:r>
            <a:endParaRPr sz="1100"/>
          </a:p>
        </p:txBody>
      </p:sp>
      <p:sp>
        <p:nvSpPr>
          <p:cNvPr id="412" name="Google Shape;412;p40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26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413" name="Google Shape;413;p40"/>
          <p:cNvSpPr txBox="1"/>
          <p:nvPr>
            <p:ph idx="1" type="body"/>
          </p:nvPr>
        </p:nvSpPr>
        <p:spPr>
          <a:xfrm>
            <a:off x="384013" y="673075"/>
            <a:ext cx="8520600" cy="28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>
                <a:solidFill>
                  <a:srgbClr val="000000"/>
                </a:solidFill>
              </a:rPr>
              <a:t>A superfície precisa de uma representação macro;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>
                <a:solidFill>
                  <a:srgbClr val="000000"/>
                </a:solidFill>
              </a:rPr>
              <a:t>Representações que variam com a necessidade e complexidade.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14" name="Google Shape;41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325" y="1839950"/>
            <a:ext cx="8448675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419" name="Google Shape;419;p41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20" name="Google Shape;420;p41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421" name="Google Shape;421;p41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422" name="Google Shape;422;p41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3" name="Google Shape;423;p41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Projeções cartográficas</a:t>
            </a:r>
            <a:endParaRPr sz="1100"/>
          </a:p>
        </p:txBody>
      </p:sp>
      <p:sp>
        <p:nvSpPr>
          <p:cNvPr id="424" name="Google Shape;424;p41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27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425" name="Google Shape;425;p41"/>
          <p:cNvSpPr txBox="1"/>
          <p:nvPr>
            <p:ph idx="1" type="body"/>
          </p:nvPr>
        </p:nvSpPr>
        <p:spPr>
          <a:xfrm>
            <a:off x="311700" y="834000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>
                <a:solidFill>
                  <a:srgbClr val="000000"/>
                </a:solidFill>
              </a:rPr>
              <a:t>Representação;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>
                <a:solidFill>
                  <a:srgbClr val="000000"/>
                </a:solidFill>
              </a:rPr>
              <a:t>Necessidade de representar elementos tridimensionais com duas dimensões;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>
                <a:solidFill>
                  <a:srgbClr val="000000"/>
                </a:solidFill>
              </a:rPr>
              <a:t>Ambas as representações devem ser correspondentes.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26" name="Google Shape;42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325" y="2201075"/>
            <a:ext cx="2381250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1"/>
          <p:cNvSpPr/>
          <p:nvPr/>
        </p:nvSpPr>
        <p:spPr>
          <a:xfrm>
            <a:off x="3207738" y="2784950"/>
            <a:ext cx="1519500" cy="79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5400" y="2162150"/>
            <a:ext cx="3743526" cy="2230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433" name="Google Shape;433;p42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34" name="Google Shape;434;p42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435" name="Google Shape;435;p42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436" name="Google Shape;436;p42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7" name="Google Shape;437;p42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Projeções cartográficas</a:t>
            </a:r>
            <a:endParaRPr sz="1100"/>
          </a:p>
        </p:txBody>
      </p:sp>
      <p:sp>
        <p:nvSpPr>
          <p:cNvPr id="438" name="Google Shape;438;p42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28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439" name="Google Shape;439;p42"/>
          <p:cNvSpPr txBox="1"/>
          <p:nvPr>
            <p:ph idx="1" type="body"/>
          </p:nvPr>
        </p:nvSpPr>
        <p:spPr>
          <a:xfrm>
            <a:off x="311700" y="1490075"/>
            <a:ext cx="8520600" cy="120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>
                <a:solidFill>
                  <a:srgbClr val="000000"/>
                </a:solidFill>
              </a:rPr>
              <a:t>Utilização de transformações geométricas;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>
                <a:solidFill>
                  <a:srgbClr val="000000"/>
                </a:solidFill>
              </a:rPr>
              <a:t>Diferentes métodos de transformação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pt-BR">
                <a:solidFill>
                  <a:srgbClr val="000000"/>
                </a:solidFill>
              </a:rPr>
              <a:t>Todo método possui um erro associado.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89" name="Google Shape;89;p16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91" name="Google Shape;91;p16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92" name="Google Shape;92;p16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3" name="Google Shape;93;p16"/>
          <p:cNvSpPr txBox="1"/>
          <p:nvPr/>
        </p:nvSpPr>
        <p:spPr>
          <a:xfrm>
            <a:off x="121928" y="182875"/>
            <a:ext cx="322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Motivação</a:t>
            </a:r>
            <a:endParaRPr sz="1100"/>
          </a:p>
        </p:txBody>
      </p:sp>
      <p:sp>
        <p:nvSpPr>
          <p:cNvPr id="94" name="Google Shape;94;p16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2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12175" y="959713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>
                <a:solidFill>
                  <a:srgbClr val="000000"/>
                </a:solidFill>
              </a:rPr>
              <a:t>Aplicações:</a:t>
            </a:r>
            <a:endParaRPr>
              <a:solidFill>
                <a:srgbClr val="000000"/>
              </a:solidFill>
            </a:endParaRPr>
          </a:p>
          <a:p>
            <a:pPr indent="-203200" lvl="1" marL="520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pt-BR" sz="1800">
                <a:solidFill>
                  <a:srgbClr val="000000"/>
                </a:solidFill>
              </a:rPr>
              <a:t>Mapeamento de áreas de risco</a:t>
            </a:r>
            <a:endParaRPr sz="1800">
              <a:solidFill>
                <a:srgbClr val="000000"/>
              </a:solidFill>
            </a:endParaRPr>
          </a:p>
          <a:p>
            <a:pPr indent="-203200" lvl="1" marL="520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pt-BR" sz="1800">
                <a:solidFill>
                  <a:srgbClr val="000000"/>
                </a:solidFill>
              </a:rPr>
              <a:t>Monitoramento de queimadas e de desmatamento;</a:t>
            </a:r>
            <a:endParaRPr sz="1800">
              <a:solidFill>
                <a:srgbClr val="000000"/>
              </a:solidFill>
            </a:endParaRPr>
          </a:p>
          <a:p>
            <a:pPr indent="-203200" lvl="1" marL="520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pt-BR" sz="1800">
                <a:solidFill>
                  <a:srgbClr val="000000"/>
                </a:solidFill>
              </a:rPr>
              <a:t>Incidência de raios;</a:t>
            </a:r>
            <a:endParaRPr sz="1800">
              <a:solidFill>
                <a:srgbClr val="000000"/>
              </a:solidFill>
            </a:endParaRPr>
          </a:p>
          <a:p>
            <a:pPr indent="-203200" lvl="1" marL="520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pt-BR" sz="1800">
                <a:solidFill>
                  <a:srgbClr val="000000"/>
                </a:solidFill>
              </a:rPr>
              <a:t>Classificação do uso e cobertura do solo.</a:t>
            </a:r>
            <a:endParaRPr sz="1800">
              <a:solidFill>
                <a:srgbClr val="000000"/>
              </a:solidFill>
            </a:endParaRPr>
          </a:p>
          <a:p>
            <a:pPr indent="0" lvl="0" marL="5207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25" y="2487550"/>
            <a:ext cx="4133774" cy="20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9625" y="2182275"/>
            <a:ext cx="3403151" cy="24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444" name="Google Shape;444;p43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45" name="Google Shape;445;p43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446" name="Google Shape;446;p43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447" name="Google Shape;447;p43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8" name="Google Shape;448;p43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Projeções cartográficas - Cilíndrica</a:t>
            </a:r>
            <a:endParaRPr sz="1100"/>
          </a:p>
        </p:txBody>
      </p:sp>
      <p:sp>
        <p:nvSpPr>
          <p:cNvPr id="449" name="Google Shape;449;p43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29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pic>
        <p:nvPicPr>
          <p:cNvPr id="450" name="Google Shape;45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1093500"/>
            <a:ext cx="609600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455" name="Google Shape;455;p44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56" name="Google Shape;456;p44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457" name="Google Shape;457;p44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458" name="Google Shape;458;p44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9" name="Google Shape;459;p44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Projeções cartográficas - Cônica</a:t>
            </a:r>
            <a:endParaRPr sz="1100"/>
          </a:p>
        </p:txBody>
      </p:sp>
      <p:sp>
        <p:nvSpPr>
          <p:cNvPr id="460" name="Google Shape;460;p44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30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pic>
        <p:nvPicPr>
          <p:cNvPr id="461" name="Google Shape;46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1356175"/>
            <a:ext cx="6096000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466" name="Google Shape;466;p45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67" name="Google Shape;467;p45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468" name="Google Shape;468;p45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469" name="Google Shape;469;p45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0" name="Google Shape;470;p45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Projeções cartográficas - Plana</a:t>
            </a:r>
            <a:endParaRPr sz="1100"/>
          </a:p>
        </p:txBody>
      </p:sp>
      <p:sp>
        <p:nvSpPr>
          <p:cNvPr id="471" name="Google Shape;471;p45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31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pic>
        <p:nvPicPr>
          <p:cNvPr id="472" name="Google Shape;47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463" y="924713"/>
            <a:ext cx="5416675" cy="337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477" name="Google Shape;477;p46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78" name="Google Shape;478;p46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479" name="Google Shape;479;p46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480" name="Google Shape;480;p46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1" name="Google Shape;481;p46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Sistema de coordenadas </a:t>
            </a:r>
            <a:endParaRPr sz="1100"/>
          </a:p>
        </p:txBody>
      </p:sp>
      <p:sp>
        <p:nvSpPr>
          <p:cNvPr id="482" name="Google Shape;482;p46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32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483" name="Google Shape;483;p46"/>
          <p:cNvSpPr txBox="1"/>
          <p:nvPr>
            <p:ph idx="1" type="body"/>
          </p:nvPr>
        </p:nvSpPr>
        <p:spPr>
          <a:xfrm>
            <a:off x="311700" y="1139900"/>
            <a:ext cx="8520600" cy="120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>
                <a:solidFill>
                  <a:srgbClr val="000000"/>
                </a:solidFill>
              </a:rPr>
              <a:t>Representação e projeção;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>
                <a:solidFill>
                  <a:srgbClr val="000000"/>
                </a:solidFill>
              </a:rPr>
              <a:t>Sistemas de coordenadas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pt-BR">
                <a:solidFill>
                  <a:srgbClr val="000000"/>
                </a:solidFill>
              </a:rPr>
              <a:t>Técnica para quantificar a localização dentro das representações.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488" name="Google Shape;488;p47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89" name="Google Shape;489;p47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490" name="Google Shape;490;p47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491" name="Google Shape;491;p47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2" name="Google Shape;492;p47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Sistema de coordenadas - Geográficas</a:t>
            </a:r>
            <a:endParaRPr sz="1100"/>
          </a:p>
        </p:txBody>
      </p:sp>
      <p:sp>
        <p:nvSpPr>
          <p:cNvPr id="493" name="Google Shape;493;p47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33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pic>
        <p:nvPicPr>
          <p:cNvPr id="494" name="Google Shape;49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313" y="842025"/>
            <a:ext cx="7056623" cy="354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499" name="Google Shape;499;p48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00" name="Google Shape;500;p48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501" name="Google Shape;501;p48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502" name="Google Shape;502;p48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3" name="Google Shape;503;p48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Sistema de coordenadas - Planas</a:t>
            </a:r>
            <a:endParaRPr sz="1100"/>
          </a:p>
        </p:txBody>
      </p:sp>
      <p:sp>
        <p:nvSpPr>
          <p:cNvPr id="504" name="Google Shape;504;p48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34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pic>
        <p:nvPicPr>
          <p:cNvPr id="505" name="Google Shape;50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138" y="687425"/>
            <a:ext cx="7686675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510" name="Google Shape;510;p49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11" name="Google Shape;511;p49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512" name="Google Shape;512;p49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513" name="Google Shape;513;p49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4" name="Google Shape;514;p49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Open Geospatial Consortium (OGC)</a:t>
            </a:r>
            <a:endParaRPr sz="1100"/>
          </a:p>
        </p:txBody>
      </p:sp>
      <p:sp>
        <p:nvSpPr>
          <p:cNvPr id="515" name="Google Shape;515;p49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35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516" name="Google Shape;516;p49"/>
          <p:cNvSpPr txBox="1"/>
          <p:nvPr>
            <p:ph idx="1" type="body"/>
          </p:nvPr>
        </p:nvSpPr>
        <p:spPr>
          <a:xfrm>
            <a:off x="312175" y="96412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i="1" lang="pt-BR">
                <a:solidFill>
                  <a:srgbClr val="000000"/>
                </a:solidFill>
                <a:highlight>
                  <a:srgbClr val="FFFFFF"/>
                </a:highlight>
              </a:rPr>
              <a:t>Open Geospatial Consortium</a:t>
            </a:r>
            <a:r>
              <a:rPr lang="pt-BR">
                <a:solidFill>
                  <a:srgbClr val="000000"/>
                </a:solidFill>
                <a:highlight>
                  <a:srgbClr val="FFFFFF"/>
                </a:highlight>
              </a:rPr>
              <a:t> (Consórcio Geoespacial Aberto, OGC) é responsável por reunir organizações voluntárias que trabalham no desenvolvimento e implementação de padrões geométricos para o processamento de dados em um SIG.</a:t>
            </a:r>
            <a:endParaRPr i="1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517" name="Google Shape;51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8700" y="2597797"/>
            <a:ext cx="3313600" cy="16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522" name="Google Shape;522;p50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23" name="Google Shape;523;p50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524" name="Google Shape;524;p50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525" name="Google Shape;525;p50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6" name="Google Shape;526;p50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Open Geospatial Consortium (OGC)</a:t>
            </a:r>
            <a:endParaRPr sz="1100"/>
          </a:p>
        </p:txBody>
      </p:sp>
      <p:sp>
        <p:nvSpPr>
          <p:cNvPr id="527" name="Google Shape;527;p50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36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528" name="Google Shape;528;p50"/>
          <p:cNvSpPr txBox="1"/>
          <p:nvPr>
            <p:ph idx="1" type="body"/>
          </p:nvPr>
        </p:nvSpPr>
        <p:spPr>
          <a:xfrm>
            <a:off x="312175" y="729863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 sz="1400">
                <a:solidFill>
                  <a:srgbClr val="000000"/>
                </a:solidFill>
                <a:highlight>
                  <a:srgbClr val="FFFFFF"/>
                </a:highlight>
              </a:rPr>
              <a:t>Os modelos de objetos geométricos do OGC possuem características que podem ser descritas dentro do seu conjunto de normas e implementações, essas características fazem parte da arquitetura que descreve objetos comuns chamado </a:t>
            </a:r>
            <a:r>
              <a:rPr i="1" lang="pt-BR" sz="1400">
                <a:solidFill>
                  <a:srgbClr val="000000"/>
                </a:solidFill>
                <a:highlight>
                  <a:srgbClr val="FFFFFF"/>
                </a:highlight>
              </a:rPr>
              <a:t>Simple Features</a:t>
            </a:r>
            <a:endParaRPr i="1" sz="1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529" name="Google Shape;52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2900" y="1711763"/>
            <a:ext cx="582930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534" name="Google Shape;534;p51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35" name="Google Shape;535;p51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536" name="Google Shape;536;p51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537" name="Google Shape;537;p51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8" name="Google Shape;538;p51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Open Geospatial Consortium (OGC)</a:t>
            </a:r>
            <a:endParaRPr sz="1100"/>
          </a:p>
        </p:txBody>
      </p:sp>
      <p:sp>
        <p:nvSpPr>
          <p:cNvPr id="539" name="Google Shape;539;p51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37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pic>
        <p:nvPicPr>
          <p:cNvPr id="540" name="Google Shape;54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7625" y="714062"/>
            <a:ext cx="3508751" cy="379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545" name="Google Shape;545;p52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46" name="Google Shape;546;p52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547" name="Google Shape;547;p52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548" name="Google Shape;548;p52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9" name="Google Shape;549;p52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Open Geospatial Consortium (OGC)</a:t>
            </a:r>
            <a:endParaRPr sz="1100"/>
          </a:p>
        </p:txBody>
      </p:sp>
      <p:sp>
        <p:nvSpPr>
          <p:cNvPr id="550" name="Google Shape;550;p52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38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/55</a:t>
            </a:r>
            <a:endParaRPr sz="1100"/>
          </a:p>
        </p:txBody>
      </p:sp>
      <p:pic>
        <p:nvPicPr>
          <p:cNvPr id="551" name="Google Shape;55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3863" y="867813"/>
            <a:ext cx="5276271" cy="34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102" name="Google Shape;102;p17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104" name="Google Shape;104;p17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105" name="Google Shape;105;p17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" name="Google Shape;106;p17"/>
          <p:cNvSpPr txBox="1"/>
          <p:nvPr/>
        </p:nvSpPr>
        <p:spPr>
          <a:xfrm>
            <a:off x="121928" y="182875"/>
            <a:ext cx="322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Exemplo pioneiro</a:t>
            </a:r>
            <a:endParaRPr sz="1100"/>
          </a:p>
        </p:txBody>
      </p:sp>
      <p:sp>
        <p:nvSpPr>
          <p:cNvPr id="107" name="Google Shape;107;p17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3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75" y="924875"/>
            <a:ext cx="4838500" cy="36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/>
          <p:nvPr/>
        </p:nvSpPr>
        <p:spPr>
          <a:xfrm>
            <a:off x="2182475" y="2319150"/>
            <a:ext cx="972900" cy="505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" name="Google Shape;110;p17"/>
          <p:cNvCxnSpPr>
            <a:stCxn id="109" idx="7"/>
          </p:cNvCxnSpPr>
          <p:nvPr/>
        </p:nvCxnSpPr>
        <p:spPr>
          <a:xfrm flipH="1" rot="10800000">
            <a:off x="3012897" y="1582535"/>
            <a:ext cx="2526300" cy="810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17"/>
          <p:cNvSpPr/>
          <p:nvPr/>
        </p:nvSpPr>
        <p:spPr>
          <a:xfrm>
            <a:off x="5689225" y="182875"/>
            <a:ext cx="2851500" cy="1713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Mapa criado pelo Dr. John Snow mostrando um cluster de ocorrências ao redor do poço de fornecimento de água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/>
          <p:nvPr/>
        </p:nvSpPr>
        <p:spPr>
          <a:xfrm rot="5400000">
            <a:off x="6766975" y="2066825"/>
            <a:ext cx="696000" cy="61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5689225" y="2850975"/>
            <a:ext cx="2851500" cy="159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Fechamento do poço coincide com o retrocesso da epidemia, corroborando hipótese da transmissão pela água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 txBox="1"/>
          <p:nvPr/>
        </p:nvSpPr>
        <p:spPr>
          <a:xfrm>
            <a:off x="2710425" y="4648225"/>
            <a:ext cx="3383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Fonte: Lúbia Vinhas - CAP349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556" name="Google Shape;556;p53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57" name="Google Shape;557;p53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558" name="Google Shape;558;p53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559" name="Google Shape;559;p53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0" name="Google Shape;560;p53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Relacionamentos espaciais nomeados</a:t>
            </a:r>
            <a:endParaRPr sz="1100"/>
          </a:p>
        </p:txBody>
      </p:sp>
      <p:sp>
        <p:nvSpPr>
          <p:cNvPr id="561" name="Google Shape;561;p53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562" name="Google Shape;562;p53"/>
          <p:cNvSpPr txBox="1"/>
          <p:nvPr>
            <p:ph idx="1" type="body"/>
          </p:nvPr>
        </p:nvSpPr>
        <p:spPr>
          <a:xfrm>
            <a:off x="311700" y="932038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>
                <a:solidFill>
                  <a:srgbClr val="000000"/>
                </a:solidFill>
              </a:rPr>
              <a:t>Caracterização espacial ajuda na análise dos dados;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>
                <a:solidFill>
                  <a:srgbClr val="000000"/>
                </a:solidFill>
              </a:rPr>
              <a:t>Existem alguns tipos de relacionamentos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3"/>
          <p:cNvSpPr txBox="1"/>
          <p:nvPr/>
        </p:nvSpPr>
        <p:spPr>
          <a:xfrm>
            <a:off x="1280400" y="1908038"/>
            <a:ext cx="63912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pt-BR" sz="1500"/>
              <a:t>Topológicos: Considera os relacionamentos de interseção entre os objetos;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pt-BR" sz="1500"/>
              <a:t>Métricos: Área e distância entre objetos;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pt-BR" sz="1500"/>
              <a:t>De ordem: Disposição entre objetos.</a:t>
            </a:r>
            <a:endParaRPr sz="15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568" name="Google Shape;568;p54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69" name="Google Shape;569;p54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570" name="Google Shape;570;p54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571" name="Google Shape;571;p54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2" name="Google Shape;572;p54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Relacionamentos espaciais nomeados</a:t>
            </a:r>
            <a:endParaRPr sz="1100"/>
          </a:p>
        </p:txBody>
      </p:sp>
      <p:sp>
        <p:nvSpPr>
          <p:cNvPr id="573" name="Google Shape;573;p54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40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pic>
        <p:nvPicPr>
          <p:cNvPr id="574" name="Google Shape;57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426" y="660025"/>
            <a:ext cx="6336109" cy="3732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579" name="Google Shape;579;p55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80" name="Google Shape;580;p55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581" name="Google Shape;581;p55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582" name="Google Shape;582;p55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3" name="Google Shape;583;p55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Relacionamentos espaciais nomeados</a:t>
            </a:r>
            <a:endParaRPr sz="1100"/>
          </a:p>
        </p:txBody>
      </p:sp>
      <p:sp>
        <p:nvSpPr>
          <p:cNvPr id="584" name="Google Shape;584;p55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41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pic>
        <p:nvPicPr>
          <p:cNvPr id="585" name="Google Shape;58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538" y="1027300"/>
            <a:ext cx="5122300" cy="30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0613" y="3610363"/>
            <a:ext cx="3084800" cy="50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850" y="1236000"/>
            <a:ext cx="3084793" cy="5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0612" y="1949375"/>
            <a:ext cx="26574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20612" y="2989200"/>
            <a:ext cx="1863480" cy="50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594" name="Google Shape;594;p56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95" name="Google Shape;595;p56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596" name="Google Shape;596;p56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597" name="Google Shape;597;p56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8" name="Google Shape;598;p56"/>
          <p:cNvSpPr txBox="1"/>
          <p:nvPr/>
        </p:nvSpPr>
        <p:spPr>
          <a:xfrm>
            <a:off x="125076" y="7342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Relacionamentos espaciais nomeados</a:t>
            </a:r>
            <a:endParaRPr sz="1100"/>
          </a:p>
        </p:txBody>
      </p:sp>
      <p:sp>
        <p:nvSpPr>
          <p:cNvPr id="599" name="Google Shape;599;p56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42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600" name="Google Shape;600;p56"/>
          <p:cNvSpPr txBox="1"/>
          <p:nvPr>
            <p:ph idx="1" type="body"/>
          </p:nvPr>
        </p:nvSpPr>
        <p:spPr>
          <a:xfrm>
            <a:off x="312175" y="96412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>
                <a:solidFill>
                  <a:srgbClr val="000000"/>
                </a:solidFill>
              </a:rPr>
              <a:t>Relacionamentos topológicos possuem restrições;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pt-BR">
                <a:solidFill>
                  <a:srgbClr val="000000"/>
                </a:solidFill>
              </a:rPr>
              <a:t>Causadas pelo fenômeno representado;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pt-BR">
                <a:solidFill>
                  <a:srgbClr val="000000"/>
                </a:solidFill>
              </a:rPr>
              <a:t>Pela representação do fenômeno.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>
                <a:solidFill>
                  <a:srgbClr val="000000"/>
                </a:solidFill>
              </a:rPr>
              <a:t>Exemplos: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b="1" lang="pt-BR">
                <a:solidFill>
                  <a:srgbClr val="000000"/>
                </a:solidFill>
              </a:rPr>
              <a:t>disjoint</a:t>
            </a:r>
            <a:r>
              <a:rPr lang="pt-BR">
                <a:solidFill>
                  <a:srgbClr val="000000"/>
                </a:solidFill>
              </a:rPr>
              <a:t>: Operação que pode envolver qualquer par de geometrias;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b="1" lang="pt-BR">
                <a:solidFill>
                  <a:srgbClr val="000000"/>
                </a:solidFill>
              </a:rPr>
              <a:t>overleap</a:t>
            </a:r>
            <a:r>
              <a:rPr lang="pt-BR">
                <a:solidFill>
                  <a:srgbClr val="000000"/>
                </a:solidFill>
              </a:rPr>
              <a:t>: Operação realizada com somente geometrias do mesmo tipo.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605" name="Google Shape;605;p57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06" name="Google Shape;606;p57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607" name="Google Shape;607;p57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608" name="Google Shape;608;p57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9" name="Google Shape;609;p57"/>
          <p:cNvSpPr txBox="1"/>
          <p:nvPr/>
        </p:nvSpPr>
        <p:spPr>
          <a:xfrm>
            <a:off x="125075" y="73425"/>
            <a:ext cx="8115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Matriz de 9-Interseções estendida dimensionalmente </a:t>
            </a:r>
            <a:endParaRPr sz="1100"/>
          </a:p>
        </p:txBody>
      </p:sp>
      <p:sp>
        <p:nvSpPr>
          <p:cNvPr id="610" name="Google Shape;610;p57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43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611" name="Google Shape;611;p57"/>
          <p:cNvSpPr txBox="1"/>
          <p:nvPr>
            <p:ph idx="1" type="body"/>
          </p:nvPr>
        </p:nvSpPr>
        <p:spPr>
          <a:xfrm>
            <a:off x="311700" y="904988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 sz="1400">
                <a:solidFill>
                  <a:srgbClr val="000000"/>
                </a:solidFill>
                <a:highlight>
                  <a:srgbClr val="FFFFFF"/>
                </a:highlight>
              </a:rPr>
              <a:t>O modelo de nove interseções dimensionalmente estendido (</a:t>
            </a:r>
            <a:r>
              <a:rPr b="1" lang="pt-BR" sz="1400">
                <a:solidFill>
                  <a:srgbClr val="000000"/>
                </a:solidFill>
                <a:highlight>
                  <a:srgbClr val="FFFFFF"/>
                </a:highlight>
              </a:rPr>
              <a:t>DE9IM</a:t>
            </a:r>
            <a:r>
              <a:rPr lang="pt-BR" sz="1400">
                <a:solidFill>
                  <a:srgbClr val="000000"/>
                </a:solidFill>
                <a:highlight>
                  <a:srgbClr val="FFFFFF"/>
                </a:highlight>
              </a:rPr>
              <a:t>) tem como objetivo apresentar um método para os relacionamentos topológicos entre objetos geométricos, este modelo considera o resultado da interseção entre as fronteiras, interiores e exteriores.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612" name="Google Shape;61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9476" y="1797975"/>
            <a:ext cx="4498249" cy="26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617" name="Google Shape;617;p58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18" name="Google Shape;618;p58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619" name="Google Shape;619;p58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620" name="Google Shape;620;p58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1" name="Google Shape;621;p58"/>
          <p:cNvSpPr txBox="1"/>
          <p:nvPr/>
        </p:nvSpPr>
        <p:spPr>
          <a:xfrm>
            <a:off x="125075" y="73425"/>
            <a:ext cx="8115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Matriz de 9-Interseções estendida dimensionalmente </a:t>
            </a:r>
            <a:endParaRPr sz="1100"/>
          </a:p>
        </p:txBody>
      </p:sp>
      <p:sp>
        <p:nvSpPr>
          <p:cNvPr id="622" name="Google Shape;622;p58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44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pic>
        <p:nvPicPr>
          <p:cNvPr id="623" name="Google Shape;62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688" y="716837"/>
            <a:ext cx="6982626" cy="3382826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58"/>
          <p:cNvSpPr txBox="1"/>
          <p:nvPr/>
        </p:nvSpPr>
        <p:spPr>
          <a:xfrm>
            <a:off x="3507613" y="4160038"/>
            <a:ext cx="22503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chemeClr val="dk2"/>
                </a:solidFill>
              </a:rPr>
              <a:t>Fonte: G.Queiroz, 2019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629" name="Google Shape;629;p59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30" name="Google Shape;630;p59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631" name="Google Shape;631;p59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632" name="Google Shape;632;p59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3" name="Google Shape;633;p59"/>
          <p:cNvSpPr txBox="1"/>
          <p:nvPr/>
        </p:nvSpPr>
        <p:spPr>
          <a:xfrm>
            <a:off x="125075" y="73425"/>
            <a:ext cx="8115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Matriz de 9-Interseções estendida dimensionalmente </a:t>
            </a:r>
            <a:endParaRPr sz="1100"/>
          </a:p>
        </p:txBody>
      </p:sp>
      <p:sp>
        <p:nvSpPr>
          <p:cNvPr id="634" name="Google Shape;634;p59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45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635" name="Google Shape;635;p59"/>
          <p:cNvSpPr txBox="1"/>
          <p:nvPr/>
        </p:nvSpPr>
        <p:spPr>
          <a:xfrm>
            <a:off x="522925" y="791038"/>
            <a:ext cx="8099100" cy="3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dimensionalidade máxima dos objetos resultantes da intersecção dos componentes avaliados, dim(x), pode ser: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• ∅ : Caso os componentes não tenham intersecção.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Adotaremos o valor -1 para este caso.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• 0: Se a intersecção dos componentes resulta em um ponto.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• 1: Se a intersecção dos componentes resulta em alguma curva.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• 2: Se a intersecção dos componentes resulta em alguma superfície. Adotaremos também o termo Área ou Região como sinônimos.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640" name="Google Shape;640;p60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41" name="Google Shape;641;p60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642" name="Google Shape;642;p60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643" name="Google Shape;643;p60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4" name="Google Shape;644;p60"/>
          <p:cNvSpPr txBox="1"/>
          <p:nvPr/>
        </p:nvSpPr>
        <p:spPr>
          <a:xfrm>
            <a:off x="125075" y="73425"/>
            <a:ext cx="8115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Matriz de 9-Interseções estendida dimensionalmente </a:t>
            </a:r>
            <a:endParaRPr sz="1100"/>
          </a:p>
        </p:txBody>
      </p:sp>
      <p:sp>
        <p:nvSpPr>
          <p:cNvPr id="645" name="Google Shape;645;p60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46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646" name="Google Shape;646;p60"/>
          <p:cNvSpPr txBox="1"/>
          <p:nvPr/>
        </p:nvSpPr>
        <p:spPr>
          <a:xfrm>
            <a:off x="3569913" y="4188613"/>
            <a:ext cx="22503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chemeClr val="dk2"/>
                </a:solidFill>
              </a:rPr>
              <a:t>Fonte: G.Queiroz, 2019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647" name="Google Shape;64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7475" y="688263"/>
            <a:ext cx="6569030" cy="33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652" name="Google Shape;652;p61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53" name="Google Shape;653;p61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654" name="Google Shape;654;p61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655" name="Google Shape;655;p61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56" name="Google Shape;656;p61"/>
          <p:cNvSpPr txBox="1"/>
          <p:nvPr/>
        </p:nvSpPr>
        <p:spPr>
          <a:xfrm>
            <a:off x="125075" y="73425"/>
            <a:ext cx="8115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Matriz de 9-Interseções estendida dimensionalmente </a:t>
            </a:r>
            <a:endParaRPr sz="1100"/>
          </a:p>
        </p:txBody>
      </p:sp>
      <p:sp>
        <p:nvSpPr>
          <p:cNvPr id="657" name="Google Shape;657;p61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47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658" name="Google Shape;658;p61"/>
          <p:cNvSpPr txBox="1"/>
          <p:nvPr/>
        </p:nvSpPr>
        <p:spPr>
          <a:xfrm>
            <a:off x="3569925" y="4247750"/>
            <a:ext cx="22503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chemeClr val="dk2"/>
                </a:solidFill>
              </a:rPr>
              <a:t>Fonte: G.Queiroz, 2019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659" name="Google Shape;65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3613" y="747400"/>
            <a:ext cx="6136772" cy="33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664" name="Google Shape;664;p62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65" name="Google Shape;665;p62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666" name="Google Shape;666;p62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667" name="Google Shape;667;p62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8" name="Google Shape;668;p62"/>
          <p:cNvSpPr txBox="1"/>
          <p:nvPr/>
        </p:nvSpPr>
        <p:spPr>
          <a:xfrm>
            <a:off x="125075" y="73425"/>
            <a:ext cx="8115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Matriz de 9-Interseções estendida dimensionalmente </a:t>
            </a:r>
            <a:endParaRPr sz="1100"/>
          </a:p>
        </p:txBody>
      </p:sp>
      <p:sp>
        <p:nvSpPr>
          <p:cNvPr id="669" name="Google Shape;669;p62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48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670" name="Google Shape;670;p62"/>
          <p:cNvSpPr txBox="1"/>
          <p:nvPr/>
        </p:nvSpPr>
        <p:spPr>
          <a:xfrm>
            <a:off x="3460475" y="4247750"/>
            <a:ext cx="22503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chemeClr val="dk2"/>
                </a:solidFill>
              </a:rPr>
              <a:t>Fonte: G.Queiroz, 2019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671" name="Google Shape;67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2950" y="747400"/>
            <a:ext cx="6387630" cy="33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119" name="Google Shape;119;p18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121" name="Google Shape;121;p18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122" name="Google Shape;122;p18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3" name="Google Shape;123;p18"/>
          <p:cNvSpPr txBox="1"/>
          <p:nvPr/>
        </p:nvSpPr>
        <p:spPr>
          <a:xfrm>
            <a:off x="121925" y="182875"/>
            <a:ext cx="6739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Cenário atual: Grande volume de dados </a:t>
            </a:r>
            <a:endParaRPr sz="1100"/>
          </a:p>
        </p:txBody>
      </p:sp>
      <p:sp>
        <p:nvSpPr>
          <p:cNvPr id="124" name="Google Shape;124;p18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4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125" name="Google Shape;125;p18"/>
          <p:cNvSpPr txBox="1"/>
          <p:nvPr/>
        </p:nvSpPr>
        <p:spPr>
          <a:xfrm>
            <a:off x="2424175" y="4150188"/>
            <a:ext cx="5243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Big Data: Landsat8 + CBERS = 10TB/h</a:t>
            </a:r>
            <a:endParaRPr sz="1800"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375" y="865925"/>
            <a:ext cx="6965250" cy="32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676" name="Google Shape;676;p63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77" name="Google Shape;677;p63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678" name="Google Shape;678;p63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679" name="Google Shape;679;p63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0" name="Google Shape;680;p63"/>
          <p:cNvSpPr txBox="1"/>
          <p:nvPr/>
        </p:nvSpPr>
        <p:spPr>
          <a:xfrm>
            <a:off x="125075" y="73425"/>
            <a:ext cx="8115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Matriz de 9-Interseções estendida dimensionalmente </a:t>
            </a:r>
            <a:endParaRPr sz="1100"/>
          </a:p>
        </p:txBody>
      </p:sp>
      <p:sp>
        <p:nvSpPr>
          <p:cNvPr id="681" name="Google Shape;681;p63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49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682" name="Google Shape;682;p63"/>
          <p:cNvSpPr txBox="1"/>
          <p:nvPr/>
        </p:nvSpPr>
        <p:spPr>
          <a:xfrm>
            <a:off x="3446850" y="4247750"/>
            <a:ext cx="22503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chemeClr val="dk2"/>
                </a:solidFill>
              </a:rPr>
              <a:t>Fonte: G.Queiroz, 2019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683" name="Google Shape;68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2375" y="747400"/>
            <a:ext cx="5999256" cy="33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688" name="Google Shape;688;p64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89" name="Google Shape;689;p64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690" name="Google Shape;690;p64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691" name="Google Shape;691;p64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2" name="Google Shape;692;p64"/>
          <p:cNvSpPr txBox="1"/>
          <p:nvPr/>
        </p:nvSpPr>
        <p:spPr>
          <a:xfrm>
            <a:off x="125075" y="73425"/>
            <a:ext cx="8115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Matriz de 9-Interseções estendida dimensionalmente </a:t>
            </a:r>
            <a:endParaRPr sz="1100"/>
          </a:p>
        </p:txBody>
      </p:sp>
      <p:sp>
        <p:nvSpPr>
          <p:cNvPr id="693" name="Google Shape;693;p64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50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694" name="Google Shape;694;p64"/>
          <p:cNvSpPr txBox="1"/>
          <p:nvPr/>
        </p:nvSpPr>
        <p:spPr>
          <a:xfrm>
            <a:off x="3496075" y="4043138"/>
            <a:ext cx="22503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chemeClr val="dk2"/>
                </a:solidFill>
              </a:rPr>
              <a:t>Fonte: G.Queiroz, 2019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695" name="Google Shape;69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4263" y="542788"/>
            <a:ext cx="6076425" cy="33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700" name="Google Shape;700;p65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01" name="Google Shape;701;p65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702" name="Google Shape;702;p65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03" name="Google Shape;703;p65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4" name="Google Shape;704;p65"/>
          <p:cNvSpPr txBox="1"/>
          <p:nvPr/>
        </p:nvSpPr>
        <p:spPr>
          <a:xfrm>
            <a:off x="125075" y="73425"/>
            <a:ext cx="8115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Matriz de 9-Interseções estendida dimensionalmente </a:t>
            </a:r>
            <a:endParaRPr sz="1100"/>
          </a:p>
        </p:txBody>
      </p:sp>
      <p:sp>
        <p:nvSpPr>
          <p:cNvPr id="705" name="Google Shape;705;p65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51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706" name="Google Shape;706;p65"/>
          <p:cNvSpPr txBox="1"/>
          <p:nvPr/>
        </p:nvSpPr>
        <p:spPr>
          <a:xfrm>
            <a:off x="3447325" y="4188613"/>
            <a:ext cx="22503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chemeClr val="dk2"/>
                </a:solidFill>
              </a:rPr>
              <a:t>Fonte: G.Queiroz, 2019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707" name="Google Shape;70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9725" y="688263"/>
            <a:ext cx="6105494" cy="33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712" name="Google Shape;712;p66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13" name="Google Shape;713;p66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714" name="Google Shape;714;p66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15" name="Google Shape;715;p66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6" name="Google Shape;716;p66"/>
          <p:cNvSpPr txBox="1"/>
          <p:nvPr/>
        </p:nvSpPr>
        <p:spPr>
          <a:xfrm>
            <a:off x="125075" y="73425"/>
            <a:ext cx="8115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Matriz de 9-Interseções estendida dimensionalmente </a:t>
            </a:r>
            <a:endParaRPr sz="1100"/>
          </a:p>
        </p:txBody>
      </p:sp>
      <p:sp>
        <p:nvSpPr>
          <p:cNvPr id="717" name="Google Shape;717;p66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52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718" name="Google Shape;718;p66"/>
          <p:cNvSpPr txBox="1"/>
          <p:nvPr/>
        </p:nvSpPr>
        <p:spPr>
          <a:xfrm>
            <a:off x="3569925" y="4169463"/>
            <a:ext cx="22503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chemeClr val="dk2"/>
                </a:solidFill>
              </a:rPr>
              <a:t>Fonte: G.Queiroz, 2019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719" name="Google Shape;71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7063" y="669113"/>
            <a:ext cx="6309867" cy="33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724" name="Google Shape;724;p67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25" name="Google Shape;725;p67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726" name="Google Shape;726;p67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27" name="Google Shape;727;p67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8" name="Google Shape;728;p67"/>
          <p:cNvSpPr txBox="1"/>
          <p:nvPr/>
        </p:nvSpPr>
        <p:spPr>
          <a:xfrm>
            <a:off x="125075" y="73425"/>
            <a:ext cx="8115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Matriz de 9-Interseções estendida dimensionalmente </a:t>
            </a:r>
            <a:endParaRPr sz="1100"/>
          </a:p>
        </p:txBody>
      </p:sp>
      <p:sp>
        <p:nvSpPr>
          <p:cNvPr id="729" name="Google Shape;729;p67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53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730" name="Google Shape;730;p67"/>
          <p:cNvSpPr txBox="1"/>
          <p:nvPr/>
        </p:nvSpPr>
        <p:spPr>
          <a:xfrm>
            <a:off x="3569913" y="4169475"/>
            <a:ext cx="22503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chemeClr val="dk2"/>
                </a:solidFill>
              </a:rPr>
              <a:t>Fonte: G.Queiroz, 2019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731" name="Google Shape;73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3600" y="669125"/>
            <a:ext cx="6356776" cy="33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736" name="Google Shape;736;p68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37" name="Google Shape;737;p68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738" name="Google Shape;738;p68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39" name="Google Shape;739;p68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0" name="Google Shape;740;p68"/>
          <p:cNvSpPr txBox="1"/>
          <p:nvPr/>
        </p:nvSpPr>
        <p:spPr>
          <a:xfrm>
            <a:off x="125075" y="73425"/>
            <a:ext cx="8115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Matriz de 9-Interseções estendida dimensionalmente </a:t>
            </a:r>
            <a:endParaRPr sz="1100"/>
          </a:p>
        </p:txBody>
      </p:sp>
      <p:sp>
        <p:nvSpPr>
          <p:cNvPr id="741" name="Google Shape;741;p68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54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742" name="Google Shape;742;p68"/>
          <p:cNvSpPr txBox="1"/>
          <p:nvPr/>
        </p:nvSpPr>
        <p:spPr>
          <a:xfrm>
            <a:off x="3496075" y="4215650"/>
            <a:ext cx="22503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chemeClr val="dk2"/>
                </a:solidFill>
              </a:rPr>
              <a:t>Fonte: G.Queiroz, 2019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743" name="Google Shape;74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1163" y="715300"/>
            <a:ext cx="5882633" cy="33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748" name="Google Shape;748;p69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49" name="Google Shape;749;p69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750" name="Google Shape;750;p69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751" name="Google Shape;751;p69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2" name="Google Shape;752;p69"/>
          <p:cNvSpPr txBox="1"/>
          <p:nvPr/>
        </p:nvSpPr>
        <p:spPr>
          <a:xfrm>
            <a:off x="3192000" y="1742825"/>
            <a:ext cx="45882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Obrigado!</a:t>
            </a:r>
            <a:endParaRPr sz="4800"/>
          </a:p>
        </p:txBody>
      </p:sp>
      <p:sp>
        <p:nvSpPr>
          <p:cNvPr id="753" name="Google Shape;753;p69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131" name="Google Shape;131;p19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133" name="Google Shape;133;p19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134" name="Google Shape;134;p19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5" name="Google Shape;135;p19"/>
          <p:cNvSpPr txBox="1"/>
          <p:nvPr/>
        </p:nvSpPr>
        <p:spPr>
          <a:xfrm>
            <a:off x="121928" y="182875"/>
            <a:ext cx="322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Aplicações</a:t>
            </a:r>
            <a:endParaRPr sz="1100"/>
          </a:p>
        </p:txBody>
      </p:sp>
      <p:sp>
        <p:nvSpPr>
          <p:cNvPr id="136" name="Google Shape;136;p19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05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963" y="1090025"/>
            <a:ext cx="2770725" cy="339748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475" y="732300"/>
            <a:ext cx="42117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do desmatamento no estado de Rondônia</a:t>
            </a:r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3056800" y="4253500"/>
            <a:ext cx="18393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Pereira et al (2019)</a:t>
            </a:r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2175" y="618025"/>
            <a:ext cx="4808400" cy="360631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5886175" y="4253500"/>
            <a:ext cx="1460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Maus, V. (2017)</a:t>
            </a:r>
            <a:endParaRPr/>
          </a:p>
        </p:txBody>
      </p:sp>
      <p:sp>
        <p:nvSpPr>
          <p:cNvPr id="142" name="Google Shape;142;p19"/>
          <p:cNvSpPr txBox="1"/>
          <p:nvPr/>
        </p:nvSpPr>
        <p:spPr>
          <a:xfrm>
            <a:off x="4498575" y="278725"/>
            <a:ext cx="3665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Monitoramento de cobertura e uso de solo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147" name="Google Shape;147;p20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149" name="Google Shape;149;p20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150" name="Google Shape;150;p20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1" name="Google Shape;151;p20"/>
          <p:cNvSpPr txBox="1"/>
          <p:nvPr/>
        </p:nvSpPr>
        <p:spPr>
          <a:xfrm>
            <a:off x="121928" y="182875"/>
            <a:ext cx="322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Aplicações</a:t>
            </a:r>
            <a:endParaRPr sz="1100"/>
          </a:p>
        </p:txBody>
      </p:sp>
      <p:sp>
        <p:nvSpPr>
          <p:cNvPr id="152" name="Google Shape;152;p20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" y="1248938"/>
            <a:ext cx="4990225" cy="290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360775" y="676900"/>
            <a:ext cx="42117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Avaliação de algoritmos de classificação para a análise de desmatamento</a:t>
            </a:r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1546975" y="4243850"/>
            <a:ext cx="18393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Oliveira et al (2019)</a:t>
            </a:r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5075" y="1179825"/>
            <a:ext cx="4099397" cy="280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/>
          <p:nvPr/>
        </p:nvSpPr>
        <p:spPr>
          <a:xfrm>
            <a:off x="5981125" y="4123475"/>
            <a:ext cx="23739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Souza, C.F., et al. (2019)</a:t>
            </a:r>
            <a:endParaRPr/>
          </a:p>
        </p:txBody>
      </p:sp>
      <p:sp>
        <p:nvSpPr>
          <p:cNvPr id="158" name="Google Shape;158;p20"/>
          <p:cNvSpPr txBox="1"/>
          <p:nvPr/>
        </p:nvSpPr>
        <p:spPr>
          <a:xfrm>
            <a:off x="4932775" y="562825"/>
            <a:ext cx="42117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 de visualização de amostras de uso e cobertura do solo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163" name="Google Shape;163;p21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64" name="Google Shape;164;p21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165" name="Google Shape;165;p21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166" name="Google Shape;166;p21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7" name="Google Shape;167;p21"/>
          <p:cNvSpPr txBox="1"/>
          <p:nvPr/>
        </p:nvSpPr>
        <p:spPr>
          <a:xfrm>
            <a:off x="121928" y="182875"/>
            <a:ext cx="3220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Aplicações</a:t>
            </a:r>
            <a:endParaRPr sz="1100"/>
          </a:p>
        </p:txBody>
      </p:sp>
      <p:sp>
        <p:nvSpPr>
          <p:cNvPr id="168" name="Google Shape;168;p21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7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5" y="1062350"/>
            <a:ext cx="4562053" cy="318260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121925" y="723050"/>
            <a:ext cx="47061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Classificação de cobertura do solo com séries temporais</a:t>
            </a:r>
            <a:endParaRPr/>
          </a:p>
        </p:txBody>
      </p:sp>
      <p:sp>
        <p:nvSpPr>
          <p:cNvPr id="171" name="Google Shape;171;p21"/>
          <p:cNvSpPr txBox="1"/>
          <p:nvPr/>
        </p:nvSpPr>
        <p:spPr>
          <a:xfrm>
            <a:off x="988425" y="4244950"/>
            <a:ext cx="28215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Shao, Y., &amp; Lunetta, R. S. (2012)</a:t>
            </a:r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7200" y="399088"/>
            <a:ext cx="3527679" cy="382097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/>
        </p:nvSpPr>
        <p:spPr>
          <a:xfrm>
            <a:off x="5861975" y="4271700"/>
            <a:ext cx="2369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Lobo, Felipe., et al. (2017)</a:t>
            </a: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4942475" y="8150"/>
            <a:ext cx="4208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Avaliação da classificação de áreas de mineração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awing of a cartoon character&#10;&#10;Description generated with high confidence" id="179" name="Google Shape;179;p22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8615361" y="4648199"/>
            <a:ext cx="456361" cy="45636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80" name="Google Shape;180;p22"/>
          <p:cNvSpPr txBox="1"/>
          <p:nvPr/>
        </p:nvSpPr>
        <p:spPr>
          <a:xfrm>
            <a:off x="6667500" y="48665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Introdução à Análise de Dados Espaciais</a:t>
            </a:r>
            <a:endParaRPr sz="1100"/>
          </a:p>
        </p:txBody>
      </p:sp>
      <p:sp>
        <p:nvSpPr>
          <p:cNvPr id="181" name="Google Shape;181;p22"/>
          <p:cNvSpPr txBox="1"/>
          <p:nvPr/>
        </p:nvSpPr>
        <p:spPr>
          <a:xfrm>
            <a:off x="6621779" y="4676061"/>
            <a:ext cx="198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pt-BR" sz="8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VI CimaTech- Congress of Industrial Management Aeronautical Technology</a:t>
            </a:r>
            <a:endParaRPr b="1" i="0" sz="11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182" name="Google Shape;182;p22"/>
          <p:cNvCxnSpPr/>
          <p:nvPr/>
        </p:nvCxnSpPr>
        <p:spPr>
          <a:xfrm flipH="1" rot="10800000">
            <a:off x="476" y="4621946"/>
            <a:ext cx="9144000" cy="153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3" name="Google Shape;183;p22"/>
          <p:cNvSpPr txBox="1"/>
          <p:nvPr/>
        </p:nvSpPr>
        <p:spPr>
          <a:xfrm>
            <a:off x="121926" y="182875"/>
            <a:ext cx="691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Representações de dados espaciais</a:t>
            </a:r>
            <a:endParaRPr sz="1100"/>
          </a:p>
        </p:txBody>
      </p:sp>
      <p:sp>
        <p:nvSpPr>
          <p:cNvPr id="184" name="Google Shape;184;p22"/>
          <p:cNvSpPr txBox="1"/>
          <p:nvPr/>
        </p:nvSpPr>
        <p:spPr>
          <a:xfrm>
            <a:off x="125083" y="4740215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8</a:t>
            </a:r>
            <a:r>
              <a:rPr b="1" lang="pt-BR" sz="1400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pt-BR">
                <a:solidFill>
                  <a:srgbClr val="A5A5A5"/>
                </a:solidFill>
                <a:latin typeface="Teko"/>
                <a:ea typeface="Teko"/>
                <a:cs typeface="Teko"/>
                <a:sym typeface="Teko"/>
              </a:rPr>
              <a:t>55</a:t>
            </a:r>
            <a:endParaRPr sz="1100"/>
          </a:p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256975" y="972838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>
                <a:solidFill>
                  <a:srgbClr val="000000"/>
                </a:solidFill>
              </a:rPr>
              <a:t>Representação dos dados espaciais são uma simplificação do mundo real para forma computacional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pt-BR">
                <a:solidFill>
                  <a:srgbClr val="000000"/>
                </a:solidFill>
              </a:rPr>
              <a:t>Dados espaciais são uma extensão das entidades físicas com propriedades espaciais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>
                <a:solidFill>
                  <a:srgbClr val="000000"/>
                </a:solidFill>
              </a:rPr>
              <a:t>Entidades são representadas por </a:t>
            </a:r>
            <a:r>
              <a:rPr lang="pt-BR" u="sng">
                <a:solidFill>
                  <a:srgbClr val="000000"/>
                </a:solidFill>
              </a:rPr>
              <a:t>atributos espaciais</a:t>
            </a:r>
            <a:r>
              <a:rPr lang="pt-BR">
                <a:solidFill>
                  <a:srgbClr val="000000"/>
                </a:solidFill>
              </a:rPr>
              <a:t> ou objetos espaciais.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pt-BR">
                <a:solidFill>
                  <a:srgbClr val="000000"/>
                </a:solidFill>
              </a:rPr>
              <a:t>Objetos são abstrações para modelos de bancos de dados espaciais que possuem características e atributos para modelar o mundo real.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